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92" r:id="rId5"/>
    <p:sldId id="294" r:id="rId6"/>
    <p:sldId id="293" r:id="rId7"/>
    <p:sldId id="291" r:id="rId8"/>
    <p:sldId id="300" r:id="rId9"/>
    <p:sldId id="299" r:id="rId10"/>
    <p:sldId id="298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C66"/>
    <a:srgbClr val="AC187B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20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9132" y="499534"/>
            <a:ext cx="6561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№117»</a:t>
            </a: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23975" y="1289223"/>
            <a:ext cx="62626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- практикум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«Родительский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как эффективная форма взаимодействия участников образовательных отношений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Курган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2025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4" y="4127500"/>
            <a:ext cx="19081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5200" y="736600"/>
            <a:ext cx="7061200" cy="625475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Структура клуба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65200" y="1581150"/>
            <a:ext cx="7131050" cy="4381500"/>
          </a:xfrm>
        </p:spPr>
        <p:txBody>
          <a:bodyPr/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Теоретическая часть</a:t>
            </a:r>
            <a:endParaRPr lang="ru-RU" sz="3200" dirty="0">
              <a:latin typeface="Times New Roman"/>
              <a:ea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Практическая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часть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Эмоциональная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разгрузка</a:t>
            </a: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Заключительный этап</a:t>
            </a:r>
            <a:endParaRPr lang="ru-RU" sz="32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4041775"/>
            <a:ext cx="19081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5200" y="2574926"/>
            <a:ext cx="70612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927475"/>
            <a:ext cx="19081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9675" y="1257300"/>
            <a:ext cx="64484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333333"/>
                </a:solidFill>
                <a:latin typeface="Times New Roman"/>
                <a:ea typeface="Calibri"/>
              </a:rPr>
              <a:t>Родительский клуб </a:t>
            </a:r>
            <a:r>
              <a:rPr lang="ru-RU" sz="2600" dirty="0">
                <a:solidFill>
                  <a:srgbClr val="333333"/>
                </a:solidFill>
                <a:latin typeface="Times New Roman"/>
                <a:ea typeface="Calibri"/>
              </a:rPr>
              <a:t>— это способ организации работы с родителями, направленный на приобщение семьи к активному участию в </a:t>
            </a:r>
            <a:r>
              <a:rPr lang="ru-RU" sz="2600" dirty="0" err="1">
                <a:solidFill>
                  <a:srgbClr val="333333"/>
                </a:solidFill>
                <a:latin typeface="Times New Roman"/>
                <a:ea typeface="Calibri"/>
              </a:rPr>
              <a:t>воспитательно</a:t>
            </a:r>
            <a:r>
              <a:rPr lang="ru-RU" sz="2600" dirty="0">
                <a:solidFill>
                  <a:srgbClr val="333333"/>
                </a:solidFill>
                <a:latin typeface="Times New Roman"/>
                <a:ea typeface="Calibri"/>
              </a:rPr>
              <a:t> -образовательном процессе и укрепление связи между всеми участниками образовательной деятельности в детском саду. </a:t>
            </a:r>
            <a:endParaRPr lang="ru-RU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2" y="4168300"/>
            <a:ext cx="1904998" cy="18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6349" y="1047749"/>
            <a:ext cx="62769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нашем детском саду ежегодно функционирует три родительских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клуба: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«Заботливые родители»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Дружная семейка»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Первоклассник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917950"/>
            <a:ext cx="19081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5200" y="1105932"/>
            <a:ext cx="7188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родительских клубов:</a:t>
            </a:r>
            <a: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5200" y="2133344"/>
            <a:ext cx="7061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родителями, направленная на приобщение семьи к активному участию в учебно-воспитательном процессе и укрепление связи между всеми участниками образовательной деятельности в детском саду.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200" y="832660"/>
            <a:ext cx="7229475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Задачи: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повысить уровень общей психолого-педагогической подготовки семьи (через составление и проработку списка рекомендованной литературы, подборки видеороликов, касающихся вопросов семейного воспитания и работы ДОУ);</a:t>
            </a:r>
            <a:endParaRPr lang="ru-RU" sz="1400" dirty="0">
              <a:solidFill>
                <a:srgbClr val="1B1C2A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познакомить с  положительным опытом семейных отношений (например, мастер-классы, где родители, чьи дети имеют в целом положительный образ дошкольника/школьника, особые учебные, спортивные или иные успехи, описывают свой педагогический опыт, делятся переживаниями и описывают пути решения сложных ситуаций, периодически возникающих в воспитательном процессе</a:t>
            </a:r>
            <a:r>
              <a:rPr lang="ru-RU" dirty="0" smtClean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оказать помощь в адаптации малышей, связанной с привыканием к новой социальной среде и требованиям, предъявляемым взрослыми (для младшей группы это, конечно, привыкание к детскому саду, для старших — подготовка к началу обучения в школе);</a:t>
            </a:r>
            <a:endParaRPr lang="ru-RU" dirty="0">
              <a:solidFill>
                <a:srgbClr val="1B1C2A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400" dirty="0">
              <a:solidFill>
                <a:srgbClr val="1B1C2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97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497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содействовать в вопросах сплочения коллектива родителей, в том числе и для предупреждения возникновения конфликтов (если, например, два мальчика средней группы постоянно выясняют отношения, дерутся, то хорошо знакомые по родительскому клубу мамы не будут вслед за детьми кричать и ссориться, а попробуют вместе выяснить причину, которая может быть вполне банальной — ребята таким образом пытаются привлечь внимание симпатичной девочки);</a:t>
            </a:r>
            <a:endParaRPr lang="ru-RU" dirty="0">
              <a:solidFill>
                <a:srgbClr val="1B1C2A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1B1C2A"/>
                </a:solidFill>
                <a:latin typeface="Times New Roman"/>
                <a:ea typeface="Times New Roman"/>
                <a:cs typeface="Times New Roman"/>
              </a:rPr>
              <a:t>установить основанные на доверии равноправные отношения между семьёй и детским садом относительно вопросов выбора оптимальных способов взаимодействия с детьми (родители не пытаются манипулировать воспитателем, предлагая взятые из интернета доморощенные программы школ раннего развития, а доверяют образовательной системе в детском саду, доказывающей свою эффективность уже несколько десятков лет).</a:t>
            </a:r>
            <a:endParaRPr lang="ru-RU" dirty="0">
              <a:solidFill>
                <a:srgbClr val="1B1C2A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97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65200" y="1105932"/>
            <a:ext cx="6858000" cy="382746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 привлекательности будущего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дела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 свободы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участия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 обратной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связи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сотворчества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200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Принцип </a:t>
            </a:r>
            <a:r>
              <a:rPr lang="ru-RU" sz="32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успешности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070350"/>
            <a:ext cx="19081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825" y="813278"/>
            <a:ext cx="7140575" cy="661986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родительского клуба 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71538" y="1722438"/>
            <a:ext cx="7145337" cy="429736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педагоги возрастных  групп, </a:t>
            </a:r>
            <a:endParaRPr lang="ru-RU" sz="28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дети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р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одители,</a:t>
            </a:r>
            <a:endParaRPr lang="ru-RU" sz="2800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специалисты ДОУ,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приглашенные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гости </a:t>
            </a:r>
            <a:endParaRPr lang="ru-RU" sz="28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для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выступления перед </a:t>
            </a:r>
            <a:endParaRPr lang="ru-RU" sz="28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родителями.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4" y="4041775"/>
            <a:ext cx="19081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5200" y="736600"/>
            <a:ext cx="706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0275" y="852489"/>
            <a:ext cx="7131050" cy="709611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Формы организации родительского клуба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65200" y="1571625"/>
            <a:ext cx="7140575" cy="4410075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круглый стол,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тренинги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endParaRPr lang="ru-RU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мастер-классы», </a:t>
            </a:r>
            <a:endParaRPr lang="ru-RU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решение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педагогических ситуаций; </a:t>
            </a:r>
            <a:endParaRPr lang="ru-RU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333333"/>
                </a:solidFill>
                <a:latin typeface="Times New Roman"/>
                <a:ea typeface="Times New Roman"/>
              </a:rPr>
              <a:t>тимбилдинг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endParaRPr lang="ru-RU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333333"/>
                </a:solidFill>
                <a:latin typeface="Times New Roman"/>
                <a:ea typeface="Times New Roman"/>
              </a:rPr>
              <a:t>геокешинг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, </a:t>
            </a:r>
            <a:endParaRPr lang="ru-RU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к</a:t>
            </a:r>
            <a:r>
              <a:rPr lang="ru-RU" dirty="0" err="1" smtClean="0">
                <a:solidFill>
                  <a:srgbClr val="333333"/>
                </a:solidFill>
                <a:latin typeface="Times New Roman"/>
                <a:ea typeface="Times New Roman"/>
              </a:rPr>
              <a:t>вест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проведение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совместных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праздников,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обсуждение опыта семейного воспитания и др.</a:t>
            </a:r>
            <a:endParaRPr lang="ru-RU" sz="20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436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Участники родительского клуба </vt:lpstr>
      <vt:lpstr>Формы организации родительского клуба</vt:lpstr>
      <vt:lpstr>Структура клуба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218</cp:revision>
  <dcterms:created xsi:type="dcterms:W3CDTF">2013-11-19T05:52:05Z</dcterms:created>
  <dcterms:modified xsi:type="dcterms:W3CDTF">2025-03-28T11:10:21Z</dcterms:modified>
</cp:coreProperties>
</file>